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1496000" cy="44551600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792008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25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2090738" y="741363"/>
            <a:ext cx="261620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8" y="4690269"/>
            <a:ext cx="4984962" cy="44434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51732" y="28736540"/>
            <a:ext cx="28379211" cy="822764"/>
          </a:xfrm>
          <a:prstGeom prst="rect">
            <a:avLst/>
          </a:prstGeom>
        </p:spPr>
        <p:txBody>
          <a:bodyPr lIns="59055" tIns="59055" rIns="59055" bIns="59055"/>
          <a:lstStyle>
            <a:lvl1pPr defTabSz="1099351">
              <a:defRPr sz="4756"/>
            </a:lvl1pPr>
          </a:lstStyle>
          <a:p>
            <a:r>
              <a:t>Autor:in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58396" y="14807289"/>
            <a:ext cx="28379208" cy="9353712"/>
          </a:xfrm>
          <a:prstGeom prst="rect">
            <a:avLst/>
          </a:prstGeom>
        </p:spPr>
        <p:txBody>
          <a:bodyPr anchor="b"/>
          <a:lstStyle>
            <a:lvl1pPr algn="ctr" defTabSz="7920086">
              <a:lnSpc>
                <a:spcPct val="80000"/>
              </a:lnSpc>
              <a:defRPr sz="81200" spc="-812"/>
            </a:lvl1pPr>
            <a:lvl2pPr algn="ctr" defTabSz="7920086">
              <a:lnSpc>
                <a:spcPct val="80000"/>
              </a:lnSpc>
              <a:defRPr sz="81200" spc="-812"/>
            </a:lvl2pPr>
            <a:lvl3pPr algn="ctr" defTabSz="7920086">
              <a:lnSpc>
                <a:spcPct val="80000"/>
              </a:lnSpc>
              <a:defRPr sz="81200" spc="-812"/>
            </a:lvl3pPr>
            <a:lvl4pPr algn="ctr" defTabSz="7920086">
              <a:lnSpc>
                <a:spcPct val="80000"/>
              </a:lnSpc>
              <a:defRPr sz="81200" spc="-812"/>
            </a:lvl4pPr>
            <a:lvl5pPr algn="ctr" defTabSz="7920086">
              <a:lnSpc>
                <a:spcPct val="80000"/>
              </a:lnSpc>
              <a:defRPr sz="81200" spc="-812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58396" y="24089534"/>
            <a:ext cx="28379208" cy="1207423"/>
          </a:xfrm>
          <a:prstGeom prst="rect">
            <a:avLst/>
          </a:prstGeom>
        </p:spPr>
        <p:txBody>
          <a:bodyPr lIns="59055" tIns="59055" rIns="59055" bIns="59055"/>
          <a:lstStyle>
            <a:lvl1pPr algn="ctr" defTabSz="1072538">
              <a:defRPr sz="7120"/>
            </a:lvl1pPr>
          </a:lstStyle>
          <a:p>
            <a:r>
              <a:t>Fakten</a:t>
            </a:r>
          </a:p>
        </p:txBody>
      </p:sp>
      <p:sp>
        <p:nvSpPr>
          <p:cNvPr id="10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3138783" y="27206677"/>
            <a:ext cx="26091732" cy="822764"/>
          </a:xfrm>
          <a:prstGeom prst="rect">
            <a:avLst/>
          </a:prstGeom>
        </p:spPr>
        <p:txBody>
          <a:bodyPr lIns="59055" tIns="59055" rIns="59055" bIns="59055"/>
          <a:lstStyle>
            <a:lvl1pPr defTabSz="1099351">
              <a:defRPr sz="4756"/>
            </a:lvl1pPr>
          </a:lstStyle>
          <a:p>
            <a:r>
              <a:t>Quellenangabe</a:t>
            </a:r>
          </a:p>
        </p:txBody>
      </p:sp>
      <p:sp>
        <p:nvSpPr>
          <p:cNvPr id="11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65484" y="19798203"/>
            <a:ext cx="26965031" cy="4955194"/>
          </a:xfrm>
          <a:prstGeom prst="rect">
            <a:avLst/>
          </a:prstGeom>
        </p:spPr>
        <p:txBody>
          <a:bodyPr/>
          <a:lstStyle>
            <a:lvl1pPr marL="2075316" indent="-1526304" defTabSz="7920086">
              <a:lnSpc>
                <a:spcPct val="90000"/>
              </a:lnSpc>
              <a:defRPr sz="27600" b="0" spc="-5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075316" indent="-1069104" defTabSz="7920086">
              <a:lnSpc>
                <a:spcPct val="90000"/>
              </a:lnSpc>
              <a:defRPr sz="27600" b="0" spc="-5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075316" indent="-611904" defTabSz="7920086">
              <a:lnSpc>
                <a:spcPct val="90000"/>
              </a:lnSpc>
              <a:defRPr sz="27600" b="0" spc="-5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075316" indent="-154704" defTabSz="7920086">
              <a:lnSpc>
                <a:spcPct val="90000"/>
              </a:lnSpc>
              <a:defRPr sz="27600" b="0" spc="-5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75316" indent="302495" defTabSz="7920086">
              <a:lnSpc>
                <a:spcPct val="90000"/>
              </a:lnSpc>
              <a:defRPr sz="27600" b="0" spc="-5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20357571" y="14729883"/>
            <a:ext cx="9608836" cy="768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Schüssel mit Lachsfrikadellen, Salat und Hummus "/>
          <p:cNvSpPr>
            <a:spLocks noGrp="1"/>
          </p:cNvSpPr>
          <p:nvPr>
            <p:ph type="pic" sz="quarter" idx="22"/>
          </p:nvPr>
        </p:nvSpPr>
        <p:spPr>
          <a:xfrm>
            <a:off x="17437628" y="18556155"/>
            <a:ext cx="13484226" cy="156939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Schüssel mit Pappardelle, Petersilienbutter, gerösteten Haselnüssen und geriebenem Parmesan"/>
          <p:cNvSpPr>
            <a:spLocks noGrp="1"/>
          </p:cNvSpPr>
          <p:nvPr>
            <p:ph type="pic" sz="half" idx="23"/>
          </p:nvPr>
        </p:nvSpPr>
        <p:spPr>
          <a:xfrm>
            <a:off x="-180446" y="14057312"/>
            <a:ext cx="21456651" cy="1609248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alatschüssel mit gebratenem Reis, gekochten Eiern und Stäbchen"/>
          <p:cNvSpPr>
            <a:spLocks noGrp="1"/>
          </p:cNvSpPr>
          <p:nvPr>
            <p:ph type="pic" idx="21"/>
          </p:nvPr>
        </p:nvSpPr>
        <p:spPr>
          <a:xfrm>
            <a:off x="-1722437" y="6281737"/>
            <a:ext cx="34940876" cy="27952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>
            <a:spLocks noGrp="1"/>
          </p:cNvSpPr>
          <p:nvPr>
            <p:ph type="pic" idx="21"/>
          </p:nvPr>
        </p:nvSpPr>
        <p:spPr>
          <a:xfrm>
            <a:off x="-1492779" y="11744325"/>
            <a:ext cx="34547176" cy="20691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558396" y="22620287"/>
            <a:ext cx="28379208" cy="6003926"/>
          </a:xfrm>
          <a:prstGeom prst="rect">
            <a:avLst/>
          </a:prstGeom>
        </p:spPr>
        <p:txBody>
          <a:bodyPr/>
          <a:lstStyle/>
          <a:p>
            <a:r>
              <a:t>Titel der Präsentation</a:t>
            </a:r>
          </a:p>
        </p:txBody>
      </p:sp>
      <p:sp>
        <p:nvSpPr>
          <p:cNvPr id="23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559934" y="14846312"/>
            <a:ext cx="28376135" cy="822764"/>
          </a:xfrm>
          <a:prstGeom prst="rect">
            <a:avLst/>
          </a:prstGeom>
        </p:spPr>
        <p:txBody>
          <a:bodyPr lIns="59055" tIns="59055" rIns="59055" bIns="59055"/>
          <a:lstStyle>
            <a:lvl1pPr defTabSz="1099351">
              <a:defRPr sz="4756"/>
            </a:lvl1pPr>
          </a:lstStyle>
          <a:p>
            <a:r>
              <a:t>Autor:in und Datum</a:t>
            </a:r>
          </a:p>
        </p:txBody>
      </p:sp>
      <p:sp>
        <p:nvSpPr>
          <p:cNvPr id="2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58396" y="28413685"/>
            <a:ext cx="28379208" cy="1442729"/>
          </a:xfrm>
          <a:prstGeom prst="rect">
            <a:avLst/>
          </a:prstGeom>
        </p:spPr>
        <p:txBody>
          <a:bodyPr/>
          <a:lstStyle/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>
            <a:spLocks noGrp="1"/>
          </p:cNvSpPr>
          <p:nvPr>
            <p:ph type="pic" sz="half" idx="21"/>
          </p:nvPr>
        </p:nvSpPr>
        <p:spPr>
          <a:xfrm>
            <a:off x="14173200" y="13155083"/>
            <a:ext cx="15687082" cy="18257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558396" y="15057966"/>
            <a:ext cx="12631209" cy="7597936"/>
          </a:xfrm>
          <a:prstGeom prst="rect">
            <a:avLst/>
          </a:prstGeom>
        </p:spPr>
        <p:txBody>
          <a:bodyPr/>
          <a:lstStyle>
            <a:lvl1pPr>
              <a:defRPr sz="27600" spc="-552"/>
            </a:lvl1pPr>
          </a:lstStyle>
          <a:p>
            <a:r>
              <a:t>Folientitel</a:t>
            </a:r>
          </a:p>
        </p:txBody>
      </p:sp>
      <p:sp>
        <p:nvSpPr>
          <p:cNvPr id="3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58396" y="22537461"/>
            <a:ext cx="12631209" cy="6956173"/>
          </a:xfrm>
          <a:prstGeom prst="rect">
            <a:avLst/>
          </a:prstGeom>
        </p:spPr>
        <p:txBody>
          <a:bodyPr/>
          <a:lstStyle/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258412" y="29816259"/>
            <a:ext cx="963034" cy="98690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58396" y="18905202"/>
            <a:ext cx="28379208" cy="10664015"/>
          </a:xfrm>
          <a:prstGeom prst="rect">
            <a:avLst/>
          </a:prstGeom>
        </p:spPr>
        <p:txBody>
          <a:bodyPr numCol="2" spcCol="1418960"/>
          <a:lstStyle>
            <a:lvl1pPr marL="19558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1pPr>
            <a:lvl2pPr marL="25654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2pPr>
            <a:lvl3pPr marL="31750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3pPr>
            <a:lvl4pPr marL="37846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4pPr>
            <a:lvl5pPr marL="43942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58396" y="16482626"/>
            <a:ext cx="12631209" cy="1207423"/>
          </a:xfrm>
          <a:prstGeom prst="rect">
            <a:avLst/>
          </a:prstGeom>
        </p:spPr>
        <p:txBody>
          <a:bodyPr lIns="59055" tIns="59055" rIns="59055" bIns="59055"/>
          <a:lstStyle>
            <a:lvl1pPr defTabSz="1072538">
              <a:defRPr sz="7120"/>
            </a:lvl1pPr>
          </a:lstStyle>
          <a:p>
            <a:r>
              <a:t>Folien-Untertitel</a:t>
            </a:r>
          </a:p>
        </p:txBody>
      </p:sp>
      <p:sp>
        <p:nvSpPr>
          <p:cNvPr id="6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58396" y="18905202"/>
            <a:ext cx="12631209" cy="10664814"/>
          </a:xfrm>
          <a:prstGeom prst="rect">
            <a:avLst/>
          </a:prstGeom>
        </p:spPr>
        <p:txBody>
          <a:bodyPr/>
          <a:lstStyle>
            <a:lvl1pPr marL="19558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1pPr>
            <a:lvl2pPr marL="25654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2pPr>
            <a:lvl3pPr marL="31750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3pPr>
            <a:lvl4pPr marL="37846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4pPr>
            <a:lvl5pPr marL="4394200" indent="-1955800" defTabSz="7920086">
              <a:lnSpc>
                <a:spcPct val="90000"/>
              </a:lnSpc>
              <a:spcBef>
                <a:spcPts val="14600"/>
              </a:spcBef>
              <a:buSzPct val="123000"/>
              <a:buChar char="•"/>
              <a:defRPr sz="15400" b="0"/>
            </a:lvl5pPr>
          </a:lstStyle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üssel mit Pappardelle, Petersilienbutter, gerösteten Haselnüssen und geriebenem Parmesan"/>
          <p:cNvSpPr>
            <a:spLocks noGrp="1"/>
          </p:cNvSpPr>
          <p:nvPr>
            <p:ph type="pic" sz="quarter" idx="22"/>
          </p:nvPr>
        </p:nvSpPr>
        <p:spPr>
          <a:xfrm>
            <a:off x="15748000" y="12891499"/>
            <a:ext cx="14100961" cy="188012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558396" y="14811903"/>
            <a:ext cx="12631209" cy="1853672"/>
          </a:xfrm>
          <a:prstGeom prst="rect">
            <a:avLst/>
          </a:prstGeom>
        </p:spPr>
        <p:txBody>
          <a:bodyPr anchor="t"/>
          <a:lstStyle>
            <a:lvl1pPr>
              <a:defRPr sz="27600" spc="-552"/>
            </a:lvl1pPr>
          </a:lstStyle>
          <a:p>
            <a:r>
              <a:t>Folientitel</a:t>
            </a:r>
          </a:p>
        </p:txBody>
      </p:sp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558392" y="19273837"/>
            <a:ext cx="28379211" cy="6003926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258412" y="29816259"/>
            <a:ext cx="963034" cy="98690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558396" y="14811903"/>
            <a:ext cx="28379208" cy="1853476"/>
          </a:xfrm>
          <a:prstGeom prst="rect">
            <a:avLst/>
          </a:prstGeom>
        </p:spPr>
        <p:txBody>
          <a:bodyPr anchor="t"/>
          <a:lstStyle>
            <a:lvl1pPr>
              <a:defRPr sz="27600" spc="-552"/>
            </a:lvl1pPr>
          </a:lstStyle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58396" y="16482626"/>
            <a:ext cx="28379208" cy="1207423"/>
          </a:xfrm>
          <a:prstGeom prst="rect">
            <a:avLst/>
          </a:prstGeom>
        </p:spPr>
        <p:txBody>
          <a:bodyPr lIns="59055" tIns="59055" rIns="59055" bIns="59055"/>
          <a:lstStyle>
            <a:lvl1pPr defTabSz="1072538">
              <a:defRPr sz="7120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558396" y="14811903"/>
            <a:ext cx="28379208" cy="1853672"/>
          </a:xfrm>
          <a:prstGeom prst="rect">
            <a:avLst/>
          </a:prstGeom>
        </p:spPr>
        <p:txBody>
          <a:bodyPr anchor="t"/>
          <a:lstStyle>
            <a:lvl1pPr>
              <a:defRPr sz="27600" spc="-552"/>
            </a:lvl1pPr>
          </a:lstStyle>
          <a:p>
            <a:r>
              <a:t>Agenda-Titel</a:t>
            </a:r>
          </a:p>
        </p:txBody>
      </p:sp>
      <p:sp>
        <p:nvSpPr>
          <p:cNvPr id="89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558396" y="16482626"/>
            <a:ext cx="28379208" cy="1207423"/>
          </a:xfrm>
          <a:prstGeom prst="rect">
            <a:avLst/>
          </a:prstGeom>
        </p:spPr>
        <p:txBody>
          <a:bodyPr lIns="59055" tIns="59055" rIns="59055" bIns="59055"/>
          <a:lstStyle>
            <a:lvl1pPr defTabSz="1072538">
              <a:defRPr sz="7120"/>
            </a:lvl1pPr>
          </a:lstStyle>
          <a:p>
            <a:r>
              <a:t>Agenda-Untertitel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558396" y="18905202"/>
            <a:ext cx="28379208" cy="10664015"/>
          </a:xfrm>
          <a:prstGeom prst="rect">
            <a:avLst/>
          </a:prstGeom>
        </p:spPr>
        <p:txBody>
          <a:bodyPr/>
          <a:lstStyle>
            <a:lvl1pPr>
              <a:spcBef>
                <a:spcPts val="5800"/>
              </a:spcBef>
              <a:defRPr b="0" spc="-178"/>
            </a:lvl1pPr>
            <a:lvl2pPr>
              <a:spcBef>
                <a:spcPts val="5800"/>
              </a:spcBef>
              <a:defRPr b="0" spc="-178"/>
            </a:lvl2pPr>
            <a:lvl3pPr>
              <a:spcBef>
                <a:spcPts val="5800"/>
              </a:spcBef>
              <a:defRPr b="0" spc="-178"/>
            </a:lvl3pPr>
            <a:lvl4pPr>
              <a:spcBef>
                <a:spcPts val="5800"/>
              </a:spcBef>
              <a:defRPr b="0" spc="-178"/>
            </a:lvl4pPr>
            <a:lvl5pPr>
              <a:spcBef>
                <a:spcPts val="5800"/>
              </a:spcBef>
              <a:defRPr b="0" spc="-178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58396" y="19773639"/>
            <a:ext cx="28379208" cy="5004322"/>
          </a:xfrm>
          <a:prstGeom prst="rect">
            <a:avLst/>
          </a:prstGeom>
        </p:spPr>
        <p:txBody>
          <a:bodyPr anchor="ctr"/>
          <a:lstStyle>
            <a:lvl1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7920086">
              <a:lnSpc>
                <a:spcPct val="80000"/>
              </a:lnSpc>
              <a:defRPr sz="37600" b="0" spc="-75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558392" y="16743581"/>
            <a:ext cx="28379211" cy="6003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616" tIns="65616" rIns="65616" bIns="65616" anchor="b">
            <a:normAutofit/>
          </a:bodyPr>
          <a:lstStyle/>
          <a:p>
            <a:r>
              <a:t>Titel der Präsentation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 hasCustomPrompt="1"/>
          </p:nvPr>
        </p:nvSpPr>
        <p:spPr>
          <a:xfrm>
            <a:off x="1551734" y="22747504"/>
            <a:ext cx="28379209" cy="2460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5616" tIns="65616" rIns="65616" bIns="65616">
            <a:normAutofit/>
          </a:bodyPr>
          <a:lstStyle/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5258412" y="29810789"/>
            <a:ext cx="963034" cy="986910"/>
          </a:xfrm>
          <a:prstGeom prst="rect">
            <a:avLst/>
          </a:prstGeom>
          <a:ln w="12700">
            <a:miter lim="400000"/>
          </a:ln>
        </p:spPr>
        <p:txBody>
          <a:bodyPr wrap="none" lIns="65616" tIns="65616" rIns="65616" bIns="65616" anchor="b">
            <a:spAutoFit/>
          </a:bodyPr>
          <a:lstStyle>
            <a:lvl1pPr defTabSz="1897568">
              <a:defRPr sz="5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7920086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600" b="1" i="0" u="none" strike="noStrike" cap="none" spc="-75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6813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18975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lauer-Balken.png" descr="Blauer-Balke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" y="31990816"/>
            <a:ext cx="31501908" cy="4454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domain-weiss.png" descr="domain-weis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3898" y="37218518"/>
            <a:ext cx="4588573" cy="197157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pSp>
        <p:nvGrpSpPr>
          <p:cNvPr id="2" name="Gruppieren 1"/>
          <p:cNvGrpSpPr/>
          <p:nvPr/>
        </p:nvGrpSpPr>
        <p:grpSpPr>
          <a:xfrm>
            <a:off x="6708386" y="37570854"/>
            <a:ext cx="4476349" cy="1212842"/>
            <a:chOff x="1610010" y="38958223"/>
            <a:chExt cx="4476349" cy="1212842"/>
          </a:xfrm>
        </p:grpSpPr>
        <p:pic>
          <p:nvPicPr>
            <p:cNvPr id="153" name="facebook-weiss.png" descr="facebook-weis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41763" y="38958223"/>
              <a:ext cx="1212844" cy="1212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nsta-weiss.png" descr="insta-weiss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10010" y="38958223"/>
              <a:ext cx="1212843" cy="1212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youtube-weiss.png" descr="youtube-weiss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873516" y="38958223"/>
              <a:ext cx="1212843" cy="12128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59" name="Blauer-Balken-oben.png" descr="Blauer-Balken-obe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39221293"/>
            <a:ext cx="31496000" cy="4634055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0" name="AKB_Wortbildmarke_weiss-weiss.png" descr="AKB_Wortbildmarke_weiss-weiss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970642" y="1240966"/>
            <a:ext cx="12978958" cy="23024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62" name="Stoerer_registrierdich_blau.jpg" descr="Stoerer_registrierdich_blau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-1085096" y="29778886"/>
            <a:ext cx="17312096" cy="7438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KB-Logo_blau_mit_Sub_weiss.png" descr="AKB-Logo_blau_mit_Sub_weiss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63472" y="1240966"/>
            <a:ext cx="9557998" cy="344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chteck 12"/>
          <p:cNvSpPr/>
          <p:nvPr/>
        </p:nvSpPr>
        <p:spPr>
          <a:xfrm>
            <a:off x="666624" y="43107665"/>
            <a:ext cx="30162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Open Sans"/>
              </a:rPr>
              <a:t>Robert-Koch-Allee 23 • 82131 Gauting • Telefon 089-89 32 66 28 • helfen@akb.de • www.akb.de • www.facebook.com/AktionKnochenmarkspendeBayern</a:t>
            </a:r>
            <a:endParaRPr lang="de-DE" sz="3200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645909" y="35612638"/>
            <a:ext cx="144971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4600" dirty="0" smtClean="0">
                <a:solidFill>
                  <a:schemeClr val="bg1"/>
                </a:solidFill>
                <a:latin typeface="Open Sans"/>
              </a:rPr>
              <a:t>Kommt am Samstag dem 11. Mai 2024 zwischen 10:00 – 15:00 Uhr ins Gasthaus Reger nach Taufkirchen. Fürs leibliche Wohl ist bestens gesorgt.</a:t>
            </a:r>
          </a:p>
          <a:p>
            <a:pPr algn="just"/>
            <a:r>
              <a:rPr lang="de-DE" sz="4600" dirty="0" smtClean="0">
                <a:solidFill>
                  <a:schemeClr val="bg1"/>
                </a:solidFill>
                <a:latin typeface="Open Sans"/>
              </a:rPr>
              <a:t>Familie Reger und die örtlichen Vereine freuen sich über alle die teilnehmen und bedanken sich von Herzen im voraus. Auch allen </a:t>
            </a:r>
            <a:r>
              <a:rPr lang="de-DE" sz="4600" dirty="0" err="1" smtClean="0">
                <a:solidFill>
                  <a:schemeClr val="bg1"/>
                </a:solidFill>
                <a:latin typeface="Open Sans"/>
              </a:rPr>
              <a:t>Herlfer:innen</a:t>
            </a:r>
            <a:r>
              <a:rPr lang="de-DE" sz="4600" dirty="0" smtClean="0">
                <a:solidFill>
                  <a:schemeClr val="bg1"/>
                </a:solidFill>
                <a:latin typeface="Open Sans"/>
              </a:rPr>
              <a:t> und Unterstützer möchten wir jetzt schon ein großes Dankeschön aussprechen!</a:t>
            </a:r>
          </a:p>
          <a:p>
            <a:pPr algn="just">
              <a:spcAft>
                <a:spcPts val="1200"/>
              </a:spcAft>
            </a:pPr>
            <a:endParaRPr lang="de-DE" sz="4600" b="1" dirty="0" smtClean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12280" y="39105233"/>
            <a:ext cx="576130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4600" dirty="0" smtClean="0">
                <a:solidFill>
                  <a:schemeClr val="bg1"/>
                </a:solidFill>
              </a:rPr>
              <a:t>In </a:t>
            </a:r>
            <a:r>
              <a:rPr lang="de-DE" sz="4600" dirty="0" smtClean="0">
                <a:solidFill>
                  <a:schemeClr val="bg1"/>
                </a:solidFill>
                <a:latin typeface="Open Sans"/>
              </a:rPr>
              <a:t>Kooperation</a:t>
            </a:r>
            <a:r>
              <a:rPr lang="de-DE" sz="4600" dirty="0" smtClean="0">
                <a:solidFill>
                  <a:schemeClr val="bg1"/>
                </a:solidFill>
              </a:rPr>
              <a:t> mit den Taufkirchner Vereinen</a:t>
            </a:r>
            <a:endParaRPr lang="de-DE" sz="4600" dirty="0">
              <a:solidFill>
                <a:schemeClr val="bg1"/>
              </a:solidFill>
            </a:endParaRPr>
          </a:p>
        </p:txBody>
      </p:sp>
      <p:sp>
        <p:nvSpPr>
          <p:cNvPr id="16" name="Ich bin eine Headline Open Sans Bold Größe beliebig"/>
          <p:cNvSpPr txBox="1"/>
          <p:nvPr/>
        </p:nvSpPr>
        <p:spPr>
          <a:xfrm>
            <a:off x="3848184" y="6843714"/>
            <a:ext cx="23331557" cy="4126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2794" tIns="92794" rIns="92794" bIns="92794">
            <a:spAutoFit/>
          </a:bodyPr>
          <a:lstStyle/>
          <a:p>
            <a:pPr defTabSz="11200555"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16000" cap="all" dirty="0" smtClean="0">
                <a:solidFill>
                  <a:srgbClr val="065CBA"/>
                </a:solidFill>
              </a:rPr>
              <a:t>TYPISierungsaktion</a:t>
            </a:r>
          </a:p>
          <a:p>
            <a:pPr defTabSz="11200555"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9600" dirty="0" smtClean="0">
                <a:solidFill>
                  <a:srgbClr val="065CBA"/>
                </a:solidFill>
              </a:rPr>
              <a:t>für Brigitte Reger u.v.a.</a:t>
            </a:r>
          </a:p>
        </p:txBody>
      </p:sp>
      <p:sp>
        <p:nvSpPr>
          <p:cNvPr id="17" name="Ich bin eine Headline Open Sans Bold Größe beliebig"/>
          <p:cNvSpPr txBox="1"/>
          <p:nvPr/>
        </p:nvSpPr>
        <p:spPr>
          <a:xfrm>
            <a:off x="1193624" y="11515465"/>
            <a:ext cx="29108779" cy="4619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2794" tIns="92794" rIns="92794" bIns="92794">
            <a:spAutoFit/>
          </a:bodyPr>
          <a:lstStyle/>
          <a:p>
            <a:pPr defTabSz="11200555"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9600" dirty="0" smtClean="0">
                <a:solidFill>
                  <a:srgbClr val="065CBA"/>
                </a:solidFill>
              </a:rPr>
              <a:t>Samstag, 11.05.2024 </a:t>
            </a:r>
            <a:r>
              <a:rPr lang="de-DE" sz="9600" dirty="0" smtClean="0">
                <a:solidFill>
                  <a:srgbClr val="065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de-DE" sz="9600" dirty="0" smtClean="0">
                <a:solidFill>
                  <a:srgbClr val="065CBA"/>
                </a:solidFill>
                <a:latin typeface="Open Sans"/>
                <a:cs typeface="Arial" panose="020B0604020202020204" pitchFamily="34" charset="0"/>
              </a:rPr>
              <a:t>10</a:t>
            </a:r>
            <a:r>
              <a:rPr lang="de-DE" sz="9600" dirty="0" smtClean="0">
                <a:solidFill>
                  <a:srgbClr val="065CBA"/>
                </a:solidFill>
              </a:rPr>
              <a:t>:00 - 15:00 Uhr</a:t>
            </a:r>
          </a:p>
          <a:p>
            <a:pPr defTabSz="11200555"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9600" dirty="0" smtClean="0">
                <a:solidFill>
                  <a:srgbClr val="065CBA"/>
                </a:solidFill>
              </a:rPr>
              <a:t>im Gasthaus Reger </a:t>
            </a:r>
          </a:p>
          <a:p>
            <a:pPr defTabSz="11200555"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9600" dirty="0" smtClean="0">
                <a:solidFill>
                  <a:srgbClr val="065CBA"/>
                </a:solidFill>
              </a:rPr>
              <a:t>Ringstraße 1 </a:t>
            </a:r>
            <a:r>
              <a:rPr lang="de-DE" sz="9600" dirty="0">
                <a:solidFill>
                  <a:srgbClr val="065C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de-DE" sz="9600" dirty="0" smtClean="0">
                <a:solidFill>
                  <a:srgbClr val="065CBA"/>
                </a:solidFill>
              </a:rPr>
              <a:t> 84326 Falkenberg OT Taufkirchen </a:t>
            </a:r>
            <a:endParaRPr lang="de-DE" sz="3200" dirty="0" smtClean="0">
              <a:solidFill>
                <a:srgbClr val="065CBA"/>
              </a:solidFill>
            </a:endParaRPr>
          </a:p>
        </p:txBody>
      </p:sp>
      <p:sp>
        <p:nvSpPr>
          <p:cNvPr id="18" name="Ich bin Fliesstext Open Sans Regular oder Open Sand Semibold Größe beliebig"/>
          <p:cNvSpPr txBox="1"/>
          <p:nvPr/>
        </p:nvSpPr>
        <p:spPr>
          <a:xfrm>
            <a:off x="1363472" y="16679659"/>
            <a:ext cx="15607170" cy="1320634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2794" tIns="92794" rIns="92794" bIns="92794">
            <a:spAutoFit/>
          </a:bodyPr>
          <a:lstStyle/>
          <a:p>
            <a:pPr algn="l" defTabSz="11200555">
              <a:spcAft>
                <a:spcPts val="1200"/>
              </a:spcAft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4800" dirty="0" smtClean="0">
                <a:solidFill>
                  <a:srgbClr val="065CBA"/>
                </a:solidFill>
              </a:rPr>
              <a:t>Brigitte ist die Wirtin vom Gasthaus Reger in Taufkirchen. Mitte März 24 hat sie völlig unerwartet die Diagnose Leukämie erhalten. Nun braucht Sie unbedingt eine Stammzellspende. Ein/e passender </a:t>
            </a:r>
            <a:r>
              <a:rPr lang="de-DE" sz="4800" dirty="0" err="1" smtClean="0">
                <a:solidFill>
                  <a:srgbClr val="065CBA"/>
                </a:solidFill>
              </a:rPr>
              <a:t>Stammzellspender:in</a:t>
            </a:r>
            <a:r>
              <a:rPr lang="de-DE" sz="4800" dirty="0" smtClean="0">
                <a:solidFill>
                  <a:srgbClr val="065CBA"/>
                </a:solidFill>
              </a:rPr>
              <a:t> kann </a:t>
            </a:r>
            <a:r>
              <a:rPr lang="de-DE" sz="4800" dirty="0">
                <a:solidFill>
                  <a:srgbClr val="065CBA"/>
                </a:solidFill>
              </a:rPr>
              <a:t>i</a:t>
            </a:r>
            <a:r>
              <a:rPr lang="de-DE" sz="4800" dirty="0" smtClean="0">
                <a:solidFill>
                  <a:srgbClr val="065CBA"/>
                </a:solidFill>
              </a:rPr>
              <a:t>hr </a:t>
            </a:r>
            <a:r>
              <a:rPr lang="de-DE" sz="4800" dirty="0" smtClean="0">
                <a:solidFill>
                  <a:srgbClr val="065CBA"/>
                </a:solidFill>
              </a:rPr>
              <a:t>Leben retten!</a:t>
            </a:r>
            <a:endParaRPr lang="de-DE" sz="4800" u="sng" dirty="0" smtClean="0">
              <a:solidFill>
                <a:srgbClr val="065CBA"/>
              </a:solidFill>
            </a:endParaRPr>
          </a:p>
          <a:p>
            <a:pPr algn="l" defTabSz="11200555">
              <a:spcAft>
                <a:spcPts val="1200"/>
              </a:spcAft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4600" dirty="0">
                <a:solidFill>
                  <a:srgbClr val="065CBA"/>
                </a:solidFill>
              </a:rPr>
              <a:t>J</a:t>
            </a:r>
            <a:r>
              <a:rPr lang="de-DE" sz="4600" dirty="0" smtClean="0">
                <a:solidFill>
                  <a:srgbClr val="065CBA"/>
                </a:solidFill>
              </a:rPr>
              <a:t>ede gesunde Person im Alter zwischen </a:t>
            </a:r>
            <a:r>
              <a:rPr lang="de-DE" sz="4800" u="sng" dirty="0">
                <a:solidFill>
                  <a:srgbClr val="065CBA"/>
                </a:solidFill>
              </a:rPr>
              <a:t>17 und </a:t>
            </a:r>
            <a:r>
              <a:rPr lang="de-DE" sz="4800" u="sng" dirty="0" smtClean="0">
                <a:solidFill>
                  <a:srgbClr val="065CBA"/>
                </a:solidFill>
              </a:rPr>
              <a:t>45 </a:t>
            </a:r>
            <a:r>
              <a:rPr lang="de-DE" sz="4600" dirty="0" smtClean="0">
                <a:solidFill>
                  <a:srgbClr val="065CBA"/>
                </a:solidFill>
              </a:rPr>
              <a:t>Jahren ist aufgerufen, </a:t>
            </a:r>
            <a:r>
              <a:rPr lang="de-DE" sz="4600" dirty="0">
                <a:solidFill>
                  <a:srgbClr val="065CBA"/>
                </a:solidFill>
              </a:rPr>
              <a:t> </a:t>
            </a:r>
            <a:r>
              <a:rPr lang="de-DE" sz="4600" dirty="0" smtClean="0">
                <a:solidFill>
                  <a:srgbClr val="065CBA"/>
                </a:solidFill>
              </a:rPr>
              <a:t>sich mit den Taufkirchner Vereinen an diesem Tag in </a:t>
            </a:r>
            <a:r>
              <a:rPr lang="de-DE" sz="4600" dirty="0">
                <a:solidFill>
                  <a:srgbClr val="065CBA"/>
                </a:solidFill>
              </a:rPr>
              <a:t>die </a:t>
            </a:r>
            <a:r>
              <a:rPr lang="de-DE" sz="4600" dirty="0" smtClean="0">
                <a:solidFill>
                  <a:srgbClr val="065CBA"/>
                </a:solidFill>
              </a:rPr>
              <a:t>Stammzellspenderdatei </a:t>
            </a:r>
            <a:r>
              <a:rPr lang="de-DE" sz="4600" dirty="0">
                <a:solidFill>
                  <a:srgbClr val="065CBA"/>
                </a:solidFill>
              </a:rPr>
              <a:t>der Stiftung ABK </a:t>
            </a:r>
            <a:r>
              <a:rPr lang="de-DE" sz="4600" dirty="0" smtClean="0">
                <a:solidFill>
                  <a:srgbClr val="065CBA"/>
                </a:solidFill>
              </a:rPr>
              <a:t>aufnehmen zu </a:t>
            </a:r>
            <a:r>
              <a:rPr lang="de-DE" sz="4600" dirty="0">
                <a:solidFill>
                  <a:srgbClr val="065CBA"/>
                </a:solidFill>
              </a:rPr>
              <a:t>lassen. </a:t>
            </a:r>
            <a:r>
              <a:rPr lang="de-DE" sz="4600" dirty="0" smtClean="0">
                <a:solidFill>
                  <a:srgbClr val="065CBA"/>
                </a:solidFill>
              </a:rPr>
              <a:t>Ein einfacher </a:t>
            </a:r>
            <a:r>
              <a:rPr lang="de-DE" sz="4800" u="sng" dirty="0" smtClean="0">
                <a:solidFill>
                  <a:srgbClr val="065CBA"/>
                </a:solidFill>
              </a:rPr>
              <a:t>Wangenabstrich</a:t>
            </a:r>
            <a:r>
              <a:rPr lang="de-DE" sz="4600" dirty="0" smtClean="0">
                <a:solidFill>
                  <a:srgbClr val="065CBA"/>
                </a:solidFill>
              </a:rPr>
              <a:t> genügt, </a:t>
            </a:r>
            <a:r>
              <a:rPr lang="de-DE" sz="4600" dirty="0">
                <a:solidFill>
                  <a:srgbClr val="065CBA"/>
                </a:solidFill>
              </a:rPr>
              <a:t>um potenzieller Lebensretter </a:t>
            </a:r>
            <a:r>
              <a:rPr lang="de-DE" sz="4600" dirty="0" smtClean="0">
                <a:solidFill>
                  <a:srgbClr val="065CBA"/>
                </a:solidFill>
              </a:rPr>
              <a:t>bzw. Lebensretterin zu </a:t>
            </a:r>
            <a:r>
              <a:rPr lang="de-DE" sz="4600" dirty="0">
                <a:solidFill>
                  <a:srgbClr val="065CBA"/>
                </a:solidFill>
              </a:rPr>
              <a:t>werden. </a:t>
            </a:r>
            <a:endParaRPr lang="de-DE" sz="4600" dirty="0" smtClean="0">
              <a:solidFill>
                <a:srgbClr val="065CBA"/>
              </a:solidFill>
            </a:endParaRPr>
          </a:p>
          <a:p>
            <a:pPr algn="l" defTabSz="11200555">
              <a:spcAft>
                <a:spcPts val="1800"/>
              </a:spcAft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4600" dirty="0" smtClean="0">
                <a:solidFill>
                  <a:srgbClr val="065CBA"/>
                </a:solidFill>
              </a:rPr>
              <a:t>Dieser geringe </a:t>
            </a:r>
            <a:r>
              <a:rPr lang="de-DE" sz="4600" dirty="0">
                <a:solidFill>
                  <a:srgbClr val="065CBA"/>
                </a:solidFill>
              </a:rPr>
              <a:t>A</a:t>
            </a:r>
            <a:r>
              <a:rPr lang="de-DE" sz="4600" dirty="0" smtClean="0">
                <a:solidFill>
                  <a:srgbClr val="065CBA"/>
                </a:solidFill>
              </a:rPr>
              <a:t>ufwand kann für einen Leukämiepatienten </a:t>
            </a:r>
            <a:r>
              <a:rPr lang="de-DE" sz="4600" dirty="0">
                <a:solidFill>
                  <a:srgbClr val="065CBA"/>
                </a:solidFill>
              </a:rPr>
              <a:t>das ganze Leben bedeuten</a:t>
            </a:r>
            <a:r>
              <a:rPr lang="de-DE" sz="4600" dirty="0" smtClean="0">
                <a:solidFill>
                  <a:srgbClr val="065CBA"/>
                </a:solidFill>
              </a:rPr>
              <a:t>!</a:t>
            </a:r>
          </a:p>
          <a:p>
            <a:pPr algn="l" defTabSz="11200555">
              <a:spcAft>
                <a:spcPts val="1800"/>
              </a:spcAft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4800" i="1" dirty="0" smtClean="0">
                <a:solidFill>
                  <a:srgbClr val="065CBA"/>
                </a:solidFill>
                <a:latin typeface="Open Sans"/>
              </a:rPr>
              <a:t>Krempel die Ärmel hoch und pack es an - jetzt!</a:t>
            </a:r>
          </a:p>
          <a:p>
            <a:pPr algn="l" defTabSz="11200555">
              <a:spcAft>
                <a:spcPts val="1800"/>
              </a:spcAft>
              <a:defRPr sz="10600" b="1">
                <a:solidFill>
                  <a:srgbClr val="0B4A8E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de-DE" sz="4400" dirty="0" smtClean="0">
                <a:solidFill>
                  <a:srgbClr val="065CBA"/>
                </a:solidFill>
                <a:latin typeface="Open Sans"/>
              </a:rPr>
              <a:t>Bitte keine Doppelregistrierungen. Wer bereits in einer anderen Stammzellspenderdatei registriert ist, braucht sich nicht nochmals aufnehmen lassen</a:t>
            </a:r>
            <a:r>
              <a:rPr lang="de-DE" sz="4800" dirty="0" smtClean="0">
                <a:solidFill>
                  <a:srgbClr val="065CBA"/>
                </a:solidFill>
                <a:latin typeface="Open Sans"/>
              </a:rPr>
              <a:t>!</a:t>
            </a:r>
            <a:endParaRPr lang="de-DE" sz="4800" dirty="0">
              <a:solidFill>
                <a:srgbClr val="065CBA"/>
              </a:solidFill>
              <a:latin typeface="Open Sans"/>
            </a:endParaRPr>
          </a:p>
        </p:txBody>
      </p:sp>
      <p:sp>
        <p:nvSpPr>
          <p:cNvPr id="23" name="Textfeld 2"/>
          <p:cNvSpPr txBox="1">
            <a:spLocks noChangeArrowheads="1"/>
          </p:cNvSpPr>
          <p:nvPr/>
        </p:nvSpPr>
        <p:spPr bwMode="auto">
          <a:xfrm>
            <a:off x="18193805" y="30407130"/>
            <a:ext cx="12347400" cy="21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l">
              <a:lnSpc>
                <a:spcPct val="107000"/>
              </a:lnSpc>
            </a:pPr>
            <a:r>
              <a:rPr lang="de-DE" sz="4000" kern="100" dirty="0" smtClean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Lasst euch typisieren! </a:t>
            </a:r>
          </a:p>
          <a:p>
            <a:pPr algn="l"/>
            <a:r>
              <a:rPr lang="de-DE" sz="4000" kern="100" dirty="0" smtClean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Helft mir und vielen anderen Leukämiepatienten DEN „genetischen Zwilling“ zu finden!</a:t>
            </a:r>
            <a:endParaRPr lang="de-DE" sz="4000" kern="100" dirty="0">
              <a:effectLst/>
              <a:latin typeface="MV Boli" panose="02000500030200090000" pitchFamily="2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605" y="16530087"/>
            <a:ext cx="10532631" cy="13306453"/>
          </a:xfrm>
          <a:prstGeom prst="rect">
            <a:avLst/>
          </a:prstGeom>
        </p:spPr>
      </p:pic>
      <p:pic>
        <p:nvPicPr>
          <p:cNvPr id="20" name="Grafik 19" descr="Br4igitte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244605" y="16530087"/>
            <a:ext cx="10532631" cy="133559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616" tIns="65616" rIns="65616" bIns="65616" numCol="1" spcCol="38100" rtlCol="0" anchor="ctr">
        <a:spAutoFit/>
      </a:bodyPr>
      <a:lstStyle>
        <a:defPPr marL="0" marR="0" indent="0" algn="ctr" defTabSz="26813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616" tIns="65616" rIns="65616" bIns="65616" numCol="1" spcCol="38100" rtlCol="0" anchor="ctr">
        <a:spAutoFit/>
      </a:bodyPr>
      <a:lstStyle>
        <a:defPPr marL="0" marR="0" indent="0" algn="ctr" defTabSz="79200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616" tIns="65616" rIns="65616" bIns="65616" numCol="1" spcCol="38100" rtlCol="0" anchor="ctr">
        <a:spAutoFit/>
      </a:bodyPr>
      <a:lstStyle>
        <a:defPPr marL="0" marR="0" indent="0" algn="ctr" defTabSz="268134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616" tIns="65616" rIns="65616" bIns="65616" numCol="1" spcCol="38100" rtlCol="0" anchor="ctr">
        <a:spAutoFit/>
      </a:bodyPr>
      <a:lstStyle>
        <a:defPPr marL="0" marR="0" indent="0" algn="ctr" defTabSz="792008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Benutzerdefiniert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Helvetica Neue</vt:lpstr>
      <vt:lpstr>Helvetica Neue Medium</vt:lpstr>
      <vt:lpstr>MV Boli</vt:lpstr>
      <vt:lpstr>Open Sans</vt:lpstr>
      <vt:lpstr>21_BasicWhite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Cornelia Kellermann - Stiftung Aktion Knochenmarkspende</dc:creator>
  <cp:lastModifiedBy>Peter Eberhard - Stiftung Aktion Knochenmarkspende</cp:lastModifiedBy>
  <cp:revision>61</cp:revision>
  <cp:lastPrinted>2023-09-13T12:29:00Z</cp:lastPrinted>
  <dcterms:modified xsi:type="dcterms:W3CDTF">2024-04-25T12:18:49Z</dcterms:modified>
</cp:coreProperties>
</file>